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3"/>
  </p:notesMasterIdLst>
  <p:sldIdLst>
    <p:sldId id="29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66" r:id="rId14"/>
    <p:sldId id="295" r:id="rId15"/>
    <p:sldId id="267" r:id="rId16"/>
    <p:sldId id="268" r:id="rId17"/>
    <p:sldId id="269" r:id="rId18"/>
    <p:sldId id="296" r:id="rId19"/>
    <p:sldId id="270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81" r:id="rId29"/>
    <p:sldId id="277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3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05810-17F8-47F3-9011-6DEBBDDDA92B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9708B-DA90-4803-9390-3456C6094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69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9708B-DA90-4803-9390-3456C6094C7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49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9144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5072066" y="3571876"/>
            <a:ext cx="371709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58952" y="786384"/>
            <a:ext cx="64008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7342632" y="740664"/>
            <a:ext cx="738052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7946136" y="1106424"/>
            <a:ext cx="753801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9144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396513" y="2337123"/>
            <a:ext cx="1500199" cy="1416985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3552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7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9144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457200" y="1719072"/>
            <a:ext cx="8229600" cy="45262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9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429768"/>
            <a:ext cx="1499616" cy="582472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457200" y="429768"/>
            <a:ext cx="6400800" cy="582472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9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8577072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301752" y="228600"/>
            <a:ext cx="996696" cy="969264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857" cy="45259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2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9144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99232"/>
            <a:ext cx="6291072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7086600" y="3465576"/>
            <a:ext cx="738052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7708392" y="3831336"/>
            <a:ext cx="753801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9144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320040" y="5038344"/>
            <a:ext cx="1069848" cy="996696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4855464"/>
            <a:ext cx="6986016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7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199"/>
            <a:ext cx="3858768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8848" y="1600199"/>
            <a:ext cx="3858768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8577072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6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9144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768" y="1535113"/>
            <a:ext cx="393192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" y="2267712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2312" y="1535113"/>
            <a:ext cx="393192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2312" y="2267712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9144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246888" y="182880"/>
            <a:ext cx="932688" cy="859536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69848" y="146304"/>
            <a:ext cx="6931152" cy="99669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1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5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582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356616"/>
            <a:ext cx="8147304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1568" y="1216152"/>
            <a:ext cx="50292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64" y="1216152"/>
            <a:ext cx="3008313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74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307592" y="1143000"/>
            <a:ext cx="6163056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216152" y="384048"/>
            <a:ext cx="6300216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316736" y="1143000"/>
            <a:ext cx="6108192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856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3952"/>
            <a:ext cx="21336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F253-EAAA-4D41-BFE7-AB160A4D5AB9}" type="datetimeFigureOut">
              <a:rPr lang="ko-KR" altLang="en-US" smtClean="0"/>
              <a:t>2017-09-15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3952"/>
            <a:ext cx="28956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3952" y="6473952"/>
            <a:ext cx="21336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6CF37-D761-4419-B1D0-412329AC5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8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400" dirty="0" smtClean="0"/>
              <a:t>제</a:t>
            </a:r>
            <a:r>
              <a:rPr lang="en-US" altLang="ko-KR" dirty="0"/>
              <a:t>3</a:t>
            </a:r>
            <a:r>
              <a:rPr lang="ko-KR" altLang="en-US" sz="4400" dirty="0" smtClean="0"/>
              <a:t>강 </a:t>
            </a:r>
            <a:r>
              <a:rPr lang="ko-KR" altLang="en-US" sz="4400" dirty="0" smtClean="0"/>
              <a:t>선사시대의 문화교류와 초원의 지배자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0624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강화도의 고인돌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북방식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巨石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  <p:pic>
        <p:nvPicPr>
          <p:cNvPr id="5" name="Picture 3" descr="C:\Documents and Settings\Kim Jin Woo\My Documents\Korea-Ganghwado-Dolmen-02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18641"/>
            <a:ext cx="7291182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8633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전남 화순의 고인돌</a:t>
            </a:r>
            <a:r>
              <a:rPr lang="en-US" altLang="ko-KR" dirty="0" smtClean="0"/>
              <a:t>(</a:t>
            </a:r>
            <a:r>
              <a:rPr lang="ko-KR" altLang="en-US" dirty="0" smtClean="0"/>
              <a:t>남방식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巨石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  <p:pic>
        <p:nvPicPr>
          <p:cNvPr id="5" name="Picture 2" descr="C:\Documents and Settings\Kim Jin Woo\My Documents\화순의 기반식 고인돌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053926"/>
            <a:ext cx="6880274" cy="480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0003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87" y="1600200"/>
            <a:ext cx="4525963" cy="4525963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巨石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37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한반도 신석기 문화의 주류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기원전 </a:t>
            </a:r>
            <a:r>
              <a:rPr lang="en-US" altLang="ko-KR" dirty="0" smtClean="0"/>
              <a:t>2000~1000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북유럽</a:t>
            </a:r>
            <a:r>
              <a:rPr lang="en-US" altLang="ko-KR" dirty="0"/>
              <a:t>-</a:t>
            </a:r>
            <a:r>
              <a:rPr lang="ko-KR" altLang="en-US" dirty="0" smtClean="0"/>
              <a:t>시베리아</a:t>
            </a:r>
            <a:r>
              <a:rPr lang="en-US" altLang="ko-KR" dirty="0" smtClean="0"/>
              <a:t>-</a:t>
            </a:r>
            <a:r>
              <a:rPr lang="ko-KR" altLang="en-US" dirty="0" smtClean="0"/>
              <a:t>몽골</a:t>
            </a:r>
            <a:r>
              <a:rPr lang="en-US" altLang="ko-KR" dirty="0" smtClean="0"/>
              <a:t>-</a:t>
            </a:r>
            <a:r>
              <a:rPr lang="ko-KR" altLang="en-US" dirty="0" smtClean="0"/>
              <a:t>요동</a:t>
            </a:r>
            <a:r>
              <a:rPr lang="en-US" altLang="ko-KR" dirty="0" smtClean="0"/>
              <a:t>-</a:t>
            </a:r>
            <a:r>
              <a:rPr lang="ko-KR" altLang="en-US" dirty="0" smtClean="0"/>
              <a:t>한반도까지 이어짐</a:t>
            </a:r>
            <a:r>
              <a:rPr lang="en-US" altLang="ko-KR" dirty="0" smtClean="0"/>
              <a:t>.</a:t>
            </a:r>
          </a:p>
          <a:p>
            <a:pPr marL="109728" indent="0">
              <a:buNone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즐문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櫛文</a:t>
            </a:r>
            <a:r>
              <a:rPr lang="en-US" altLang="ko-KR" dirty="0" smtClean="0"/>
              <a:t>)</a:t>
            </a:r>
            <a:r>
              <a:rPr lang="ko-KR" altLang="en-US" dirty="0" smtClean="0"/>
              <a:t>토기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37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69" y="2610644"/>
            <a:ext cx="5715000" cy="250507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즐문</a:t>
            </a:r>
            <a:r>
              <a:rPr lang="en-US" altLang="ko-KR" dirty="0"/>
              <a:t>(</a:t>
            </a:r>
            <a:r>
              <a:rPr lang="ko-KR" altLang="en-US" dirty="0"/>
              <a:t>櫛文</a:t>
            </a:r>
            <a:r>
              <a:rPr lang="en-US" altLang="ko-KR" dirty="0"/>
              <a:t>)</a:t>
            </a:r>
            <a:r>
              <a:rPr lang="ko-KR" altLang="en-US" dirty="0"/>
              <a:t>토기</a:t>
            </a:r>
          </a:p>
        </p:txBody>
      </p:sp>
    </p:spTree>
    <p:extLst>
      <p:ext uri="{BB962C8B-B14F-4D97-AF65-F5344CB8AC3E}">
        <p14:creationId xmlns:p14="http://schemas.microsoft.com/office/powerpoint/2010/main" val="370727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Kim Jin Woo\My Documents\즐문토기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6"/>
            <a:ext cx="28575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즐문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櫛文</a:t>
            </a:r>
            <a:r>
              <a:rPr lang="en-US" altLang="ko-KR" dirty="0" smtClean="0"/>
              <a:t>) </a:t>
            </a:r>
            <a:r>
              <a:rPr lang="ko-KR" altLang="en-US" dirty="0" smtClean="0"/>
              <a:t>토기</a:t>
            </a:r>
            <a:endParaRPr lang="ko-KR" altLang="en-US" dirty="0"/>
          </a:p>
        </p:txBody>
      </p:sp>
      <p:pic>
        <p:nvPicPr>
          <p:cNvPr id="5" name="Picture 3" descr="C:\Documents and Settings\Kim Jin Woo\My Documents\즐문토기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654292"/>
            <a:ext cx="3528392" cy="5616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027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초기 농경문화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채색 토기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서아시아에서 기원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동서의 농경지대에서 출토됨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彩陶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진우의 자료\수업자료(사진,동영상)\선사시대\사람머리모양 채도병(앙소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7638"/>
            <a:ext cx="258626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彩陶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  <p:pic>
        <p:nvPicPr>
          <p:cNvPr id="5" name="Picture 3" descr="D:\진우의 자료\수업자료(사진,동영상)\선사시대\구우원점채도분(앙소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264" y="1484784"/>
            <a:ext cx="4824536" cy="3384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875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14" y="1600200"/>
            <a:ext cx="6045510" cy="4525963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채도</a:t>
            </a:r>
            <a:r>
              <a:rPr lang="en-US" altLang="ko-KR" dirty="0"/>
              <a:t>(</a:t>
            </a:r>
            <a:r>
              <a:rPr lang="ko-KR" altLang="en-US" dirty="0"/>
              <a:t>彩陶</a:t>
            </a:r>
            <a:r>
              <a:rPr lang="en-US" altLang="ko-KR" dirty="0"/>
              <a:t>) </a:t>
            </a:r>
            <a:r>
              <a:rPr lang="ko-KR" altLang="en-US" dirty="0"/>
              <a:t>문화</a:t>
            </a:r>
          </a:p>
        </p:txBody>
      </p:sp>
    </p:spTree>
    <p:extLst>
      <p:ext uri="{BB962C8B-B14F-4D97-AF65-F5344CB8AC3E}">
        <p14:creationId xmlns:p14="http://schemas.microsoft.com/office/powerpoint/2010/main" val="4156267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개념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유목</a:t>
            </a:r>
            <a:r>
              <a:rPr lang="en-US" altLang="ko-KR" dirty="0" smtClean="0"/>
              <a:t>(</a:t>
            </a:r>
            <a:r>
              <a:rPr lang="ko-KR" altLang="en-US" b="1" dirty="0" smtClean="0"/>
              <a:t>遊牧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이동 목축을 주된 경제생활로 하는 특수하고 전문화된 형태의 식량생산경제</a:t>
            </a:r>
            <a:r>
              <a:rPr lang="en-US" altLang="ko-KR" dirty="0" smtClean="0"/>
              <a:t>.</a:t>
            </a:r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유목 기마민족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유목민으로서 기동력이 높은 말과 말을 타는 데에 필요한 마구</a:t>
            </a:r>
            <a:r>
              <a:rPr lang="en-US" altLang="ko-KR" dirty="0" smtClean="0"/>
              <a:t>(</a:t>
            </a:r>
            <a:r>
              <a:rPr lang="ko-KR" altLang="en-US" dirty="0" smtClean="0"/>
              <a:t>馬具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이용하여 유목하는 공동체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초원의 지배자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유목 기마민족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55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 1) “</a:t>
            </a:r>
            <a:r>
              <a:rPr lang="ko-KR" altLang="en-US" dirty="0" smtClean="0"/>
              <a:t>비너스 상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기원과 전파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선사시대 유럽과 시베리아 등지에서 발굴된 유물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동유럽에서 기원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동서로 전파됨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선사시대 각 문명권의 자생인가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교류의 흔적인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비너스상의 의미는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제</a:t>
            </a:r>
            <a:r>
              <a:rPr lang="en-US" altLang="ko-KR" sz="3200" dirty="0" smtClean="0"/>
              <a:t>4</a:t>
            </a:r>
            <a:r>
              <a:rPr lang="ko-KR" altLang="en-US" sz="3200" dirty="0" smtClean="0"/>
              <a:t>강 선사시대의 문화교류와 초원의 지배자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88380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496" y="1481328"/>
            <a:ext cx="9108504" cy="452596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</a:t>
            </a:r>
            <a:r>
              <a:rPr lang="ko-KR" altLang="en-US" dirty="0"/>
              <a:t>목</a:t>
            </a:r>
            <a:r>
              <a:rPr lang="ko-KR" altLang="en-US" dirty="0" smtClean="0"/>
              <a:t>민에 대한 인식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긍정적</a:t>
            </a:r>
            <a:r>
              <a:rPr lang="en-US" altLang="ko-KR" dirty="0" smtClean="0"/>
              <a:t>?</a:t>
            </a:r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부정적</a:t>
            </a:r>
            <a:r>
              <a:rPr lang="en-US" altLang="ko-KR" dirty="0" smtClean="0"/>
              <a:t>?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marL="109728" indent="0">
              <a:buNone/>
            </a:pPr>
            <a:r>
              <a:rPr lang="zh-TW" altLang="en-US" dirty="0" smtClean="0"/>
              <a:t>                                                          胡</a:t>
            </a:r>
            <a:r>
              <a:rPr lang="zh-TW" altLang="en-US" dirty="0"/>
              <a:t>地無花</a:t>
            </a:r>
            <a:r>
              <a:rPr lang="zh-TW" altLang="en-US" dirty="0" smtClean="0"/>
              <a:t>草 </a:t>
            </a:r>
            <a:r>
              <a:rPr lang="ko-KR" altLang="en-US" dirty="0" err="1" smtClean="0"/>
              <a:t>호지무화초</a:t>
            </a:r>
            <a:endParaRPr lang="en-US" altLang="zh-TW" dirty="0" smtClean="0"/>
          </a:p>
          <a:p>
            <a:pPr marL="109728" indent="0">
              <a:buNone/>
            </a:pPr>
            <a:r>
              <a:rPr lang="zh-TW" altLang="en-US" dirty="0" smtClean="0"/>
              <a:t>                                                          春</a:t>
            </a:r>
            <a:r>
              <a:rPr lang="zh-TW" altLang="en-US" dirty="0"/>
              <a:t>來不似春 </a:t>
            </a:r>
            <a:r>
              <a:rPr lang="ko-KR" altLang="en-US" dirty="0" err="1" smtClean="0"/>
              <a:t>춘래불사춘</a:t>
            </a:r>
            <a:endParaRPr lang="en-US" altLang="zh-TW" dirty="0" smtClean="0"/>
          </a:p>
          <a:p>
            <a:pPr marL="109728" indent="0">
              <a:buNone/>
            </a:pPr>
            <a:r>
              <a:rPr lang="zh-TW" altLang="en-US" dirty="0" smtClean="0"/>
              <a:t>                                                          自</a:t>
            </a:r>
            <a:r>
              <a:rPr lang="zh-TW" altLang="en-US" dirty="0"/>
              <a:t>然衣帶緩 </a:t>
            </a:r>
            <a:r>
              <a:rPr lang="ko-KR" altLang="en-US" dirty="0" err="1" smtClean="0"/>
              <a:t>자연의대완</a:t>
            </a:r>
            <a:endParaRPr lang="en-US" altLang="zh-TW" dirty="0" smtClean="0"/>
          </a:p>
          <a:p>
            <a:pPr marL="109728" indent="0">
              <a:buNone/>
            </a:pPr>
            <a:r>
              <a:rPr lang="zh-TW" altLang="en-US" dirty="0" smtClean="0"/>
              <a:t>                                                          非</a:t>
            </a:r>
            <a:r>
              <a:rPr lang="zh-TW" altLang="en-US" dirty="0"/>
              <a:t>是爲腰身 </a:t>
            </a:r>
            <a:r>
              <a:rPr lang="ko-KR" altLang="en-US" dirty="0" err="1" smtClean="0"/>
              <a:t>비시위요신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초원의 지배자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유목 기마민족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2" y="3957026"/>
            <a:ext cx="4320480" cy="290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95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신석기</a:t>
            </a:r>
            <a:r>
              <a:rPr lang="en-US" altLang="ko-KR" dirty="0"/>
              <a:t>(</a:t>
            </a:r>
            <a:r>
              <a:rPr lang="ko-KR" altLang="en-US" dirty="0"/>
              <a:t>新石器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시기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수렵</a:t>
            </a:r>
            <a:r>
              <a:rPr lang="en-US" altLang="ko-KR" dirty="0"/>
              <a:t>·</a:t>
            </a:r>
            <a:r>
              <a:rPr lang="ko-KR" altLang="en-US" dirty="0"/>
              <a:t>채집에서 </a:t>
            </a:r>
            <a:r>
              <a:rPr lang="ko-KR" altLang="en-US" b="1" u="sng" dirty="0" smtClean="0"/>
              <a:t>식량생산경제 </a:t>
            </a:r>
            <a:r>
              <a:rPr lang="ko-KR" altLang="en-US" b="1" u="sng" dirty="0"/>
              <a:t>출현</a:t>
            </a:r>
            <a:r>
              <a:rPr lang="en-US" altLang="ko-KR" b="1" u="sng" dirty="0"/>
              <a:t>(</a:t>
            </a:r>
            <a:r>
              <a:rPr lang="ko-KR" altLang="en-US" b="1" u="sng" dirty="0"/>
              <a:t>농경과 목축</a:t>
            </a:r>
            <a:r>
              <a:rPr lang="en-US" altLang="ko-KR" b="1" u="sng" dirty="0" smtClean="0"/>
              <a:t>)</a:t>
            </a:r>
          </a:p>
          <a:p>
            <a:endParaRPr lang="en-US" altLang="ko-KR" b="1" u="sng" dirty="0"/>
          </a:p>
          <a:p>
            <a:r>
              <a:rPr lang="ko-KR" altLang="en-US" dirty="0" smtClean="0"/>
              <a:t>각 지역의 환경조건에 </a:t>
            </a:r>
            <a:r>
              <a:rPr lang="ko-KR" altLang="en-US" dirty="0"/>
              <a:t>따라 </a:t>
            </a:r>
            <a:r>
              <a:rPr lang="ko-KR" altLang="en-US" dirty="0" smtClean="0"/>
              <a:t>식량생산경제가 전문화되는데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건</a:t>
            </a:r>
            <a:r>
              <a:rPr lang="ko-KR" altLang="en-US" b="1" u="sng" dirty="0" smtClean="0"/>
              <a:t>조지대에서는 목축이 농경보다 더 발전</a:t>
            </a:r>
            <a:endParaRPr lang="ko-KR" altLang="en-US" dirty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70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기원전 </a:t>
            </a:r>
            <a:r>
              <a:rPr lang="en-US" altLang="ko-KR" dirty="0" smtClean="0"/>
              <a:t>2000~1000</a:t>
            </a:r>
            <a:r>
              <a:rPr lang="ko-KR" altLang="en-US" dirty="0" smtClean="0"/>
              <a:t>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기후변화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건조화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기원전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년 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유목사회의 변화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평화적 유목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전투적 기마민족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왜</a:t>
            </a:r>
            <a:r>
              <a:rPr lang="en-US" altLang="ko-KR" dirty="0" smtClean="0"/>
              <a:t>?)</a:t>
            </a:r>
            <a:endParaRPr lang="en-US" altLang="ko-KR" dirty="0"/>
          </a:p>
          <a:p>
            <a:pPr marL="109728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출현 </a:t>
            </a:r>
            <a:r>
              <a:rPr lang="en-US" altLang="ko-KR" sz="1200" dirty="0" smtClean="0"/>
              <a:t>03.17(01)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87413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정주 문명권 고대국가와의 접촉</a:t>
            </a:r>
            <a:r>
              <a:rPr lang="en-US" altLang="ko-KR" dirty="0"/>
              <a:t>, </a:t>
            </a:r>
            <a:r>
              <a:rPr lang="ko-KR" altLang="en-US" dirty="0"/>
              <a:t>갈등</a:t>
            </a:r>
            <a:r>
              <a:rPr lang="en-US" altLang="ko-KR" dirty="0"/>
              <a:t>.</a:t>
            </a:r>
          </a:p>
          <a:p>
            <a:pPr marL="109728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출현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48880"/>
            <a:ext cx="6192688" cy="44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8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유목사회 변화의 원인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1) </a:t>
            </a:r>
            <a:r>
              <a:rPr lang="ko-KR" altLang="en-US" dirty="0" smtClean="0"/>
              <a:t>문명 발달상의 불균형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2) </a:t>
            </a:r>
            <a:r>
              <a:rPr lang="ko-KR" altLang="en-US" dirty="0" smtClean="0"/>
              <a:t>마구의 발명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기마 전술의 출현</a:t>
            </a:r>
            <a:endParaRPr lang="en-US" altLang="ko-KR" dirty="0"/>
          </a:p>
          <a:p>
            <a:pPr marL="109728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07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진우의 자료\수업자료(사진,동영상)\스키타이\bash16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548" y="188640"/>
            <a:ext cx="813690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324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진우의 자료\수업자료(사진,동영상)\스키타이\bash17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96652"/>
            <a:ext cx="8280920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14008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기동력이 </a:t>
            </a:r>
            <a:r>
              <a:rPr lang="ko-KR" altLang="en-US" sz="2800" dirty="0"/>
              <a:t>약한 돼지</a:t>
            </a:r>
            <a:r>
              <a:rPr lang="en-US" altLang="ko-KR" sz="2800" dirty="0"/>
              <a:t>·</a:t>
            </a:r>
            <a:r>
              <a:rPr lang="ko-KR" altLang="en-US" sz="2800" dirty="0"/>
              <a:t>닭 등은 제외되고 상대적으로 기동력이 좋은 </a:t>
            </a:r>
            <a:r>
              <a:rPr lang="ko-KR" altLang="en-US" sz="2800" b="1" u="sng" dirty="0"/>
              <a:t>소</a:t>
            </a:r>
            <a:r>
              <a:rPr lang="en-US" altLang="ko-KR" sz="2800" b="1" u="sng" dirty="0"/>
              <a:t>·</a:t>
            </a:r>
            <a:r>
              <a:rPr lang="ko-KR" altLang="en-US" sz="2800" b="1" u="sng" dirty="0"/>
              <a:t>말</a:t>
            </a:r>
            <a:r>
              <a:rPr lang="en-US" altLang="ko-KR" sz="2800" b="1" u="sng" dirty="0"/>
              <a:t>·</a:t>
            </a:r>
            <a:r>
              <a:rPr lang="ko-KR" altLang="en-US" sz="2800" b="1" u="sng" dirty="0"/>
              <a:t>양 중심의 유목경제로 </a:t>
            </a:r>
            <a:r>
              <a:rPr lang="ko-KR" altLang="en-US" sz="2800" b="1" u="sng" dirty="0" smtClean="0"/>
              <a:t>변화</a:t>
            </a:r>
            <a:endParaRPr lang="en-US" altLang="ko-KR" sz="2800" b="1" u="sng" dirty="0" smtClean="0"/>
          </a:p>
          <a:p>
            <a:endParaRPr lang="en-US" altLang="ko-KR" sz="2800" b="1" u="sng" dirty="0"/>
          </a:p>
          <a:p>
            <a:r>
              <a:rPr lang="ko-KR" altLang="en-US" sz="2800" b="1" u="sng" dirty="0"/>
              <a:t>조립식 활</a:t>
            </a:r>
            <a:r>
              <a:rPr lang="en-US" altLang="ko-KR" sz="2800" b="1" u="sng" dirty="0"/>
              <a:t>(composite bow; </a:t>
            </a:r>
            <a:r>
              <a:rPr lang="ko-KR" altLang="en-US" sz="2800" b="1" u="sng" dirty="0"/>
              <a:t>먼 사정거리</a:t>
            </a:r>
            <a:r>
              <a:rPr lang="en-US" altLang="ko-KR" sz="2800" b="1" u="sng" dirty="0"/>
              <a:t>, </a:t>
            </a:r>
            <a:r>
              <a:rPr lang="ko-KR" altLang="en-US" sz="2800" b="1" u="sng" dirty="0"/>
              <a:t>강력한 </a:t>
            </a:r>
            <a:r>
              <a:rPr lang="ko-KR" altLang="en-US" sz="2800" b="1" u="sng" dirty="0" err="1"/>
              <a:t>관통력</a:t>
            </a:r>
            <a:r>
              <a:rPr lang="en-US" altLang="ko-KR" sz="2800" b="1" u="sng" dirty="0"/>
              <a:t>, </a:t>
            </a:r>
            <a:r>
              <a:rPr lang="ko-KR" altLang="en-US" sz="2800" b="1" u="sng" dirty="0"/>
              <a:t>가벼운 화살</a:t>
            </a:r>
            <a:r>
              <a:rPr lang="en-US" altLang="ko-KR" sz="2800" b="1" u="sng" dirty="0"/>
              <a:t>)</a:t>
            </a:r>
            <a:r>
              <a:rPr lang="ko-KR" altLang="en-US" sz="2800" b="1" u="sng" dirty="0"/>
              <a:t>을 발달시켜 기사</a:t>
            </a:r>
            <a:r>
              <a:rPr lang="en-US" altLang="ko-KR" sz="2800" b="1" u="sng" dirty="0"/>
              <a:t>(</a:t>
            </a:r>
            <a:r>
              <a:rPr lang="ko-KR" altLang="en-US" sz="2800" b="1" u="sng" dirty="0"/>
              <a:t>騎射</a:t>
            </a:r>
            <a:r>
              <a:rPr lang="en-US" altLang="ko-KR" sz="2800" b="1" u="sng" dirty="0"/>
              <a:t>)</a:t>
            </a:r>
            <a:r>
              <a:rPr lang="ko-KR" altLang="en-US" sz="2800" b="1" u="sng" dirty="0"/>
              <a:t>가 </a:t>
            </a:r>
            <a:r>
              <a:rPr lang="ko-KR" altLang="en-US" sz="2800" b="1" u="sng" dirty="0" smtClean="0"/>
              <a:t>가능</a:t>
            </a:r>
            <a:r>
              <a:rPr lang="ko-KR" altLang="en-US" sz="2800" dirty="0" smtClean="0"/>
              <a:t>해짐</a:t>
            </a:r>
            <a:r>
              <a:rPr lang="en-US" altLang="ko-KR" sz="2800" dirty="0" smtClean="0"/>
              <a:t>. </a:t>
            </a:r>
            <a:r>
              <a:rPr lang="ko-KR" altLang="en-US" sz="2800" dirty="0" err="1" smtClean="0"/>
              <a:t>기마궁수</a:t>
            </a:r>
            <a:r>
              <a:rPr lang="ko-KR" altLang="en-US" sz="2800" dirty="0" smtClean="0"/>
              <a:t> 등장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84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Kim Jin Woo\My Documents\복합궁의 원리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84685"/>
            <a:ext cx="6192688" cy="568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11873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정주 문명지대에 대한 침입의 원인</a:t>
            </a:r>
            <a:endParaRPr lang="en-US" altLang="ko-KR" dirty="0" smtClean="0"/>
          </a:p>
          <a:p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1) </a:t>
            </a:r>
            <a:r>
              <a:rPr lang="ko-KR" altLang="en-US" dirty="0" smtClean="0"/>
              <a:t>자연 재난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건조기후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대이동 유발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2) </a:t>
            </a:r>
            <a:r>
              <a:rPr lang="ko-KR" altLang="en-US" dirty="0" smtClean="0"/>
              <a:t>경제적 동기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삶에 필요한 물자조달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정주문명에 교역 강요</a:t>
            </a:r>
            <a:r>
              <a:rPr lang="en-US" altLang="ko-KR" dirty="0" smtClean="0"/>
              <a:t>.</a:t>
            </a:r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3) </a:t>
            </a:r>
            <a:r>
              <a:rPr lang="ko-KR" altLang="en-US" dirty="0" smtClean="0"/>
              <a:t>전리품 획득과 분배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유목사회의 권력 통합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이동이 필요 없는 목축지역 확보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수초가 풍부한 지역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82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진우의 자료\진우의 문서\2009년1학기 강의\동서문화교류사\비너스상1139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24744"/>
            <a:ext cx="7364217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비너스 상의 발굴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67673" y="6093296"/>
            <a:ext cx="52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빌렌도르프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비너스상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기원전 </a:t>
            </a:r>
            <a:r>
              <a:rPr lang="en-US" altLang="ko-KR" dirty="0" smtClean="0"/>
              <a:t>25000~20000)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846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말의 사육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현존 말인 </a:t>
            </a:r>
            <a:r>
              <a:rPr lang="ko-KR" altLang="en-US" dirty="0" err="1" smtClean="0"/>
              <a:t>에쿠우스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카발루스의</a:t>
            </a:r>
            <a:r>
              <a:rPr lang="ko-KR" altLang="en-US" dirty="0" smtClean="0"/>
              <a:t> 조상인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에쿠우스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사냥감으로 인식</a:t>
            </a:r>
            <a:r>
              <a:rPr lang="en-US" altLang="ko-KR" dirty="0" smtClean="0"/>
              <a:t> -&gt;  </a:t>
            </a:r>
            <a:r>
              <a:rPr lang="ko-KR" altLang="en-US" dirty="0" smtClean="0"/>
              <a:t>식용으로 사육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출현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87079"/>
            <a:ext cx="4176464" cy="33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1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기원전 </a:t>
            </a:r>
            <a:r>
              <a:rPr lang="en-US" altLang="ko-KR" dirty="0" smtClean="0"/>
              <a:t>1700</a:t>
            </a:r>
            <a:r>
              <a:rPr lang="ko-KR" altLang="en-US" dirty="0" smtClean="0"/>
              <a:t>년대 이후 전차가 만들어지면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육상 </a:t>
            </a:r>
            <a:r>
              <a:rPr lang="ko-KR" altLang="en-US" dirty="0" err="1" smtClean="0"/>
              <a:t>이동능력</a:t>
            </a:r>
            <a:r>
              <a:rPr lang="ko-KR" altLang="en-US" dirty="0" smtClean="0"/>
              <a:t> 강화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고대 국가 건설에서 전차의 역할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기원전 </a:t>
            </a:r>
            <a:r>
              <a:rPr lang="en-US" altLang="ko-KR" dirty="0" smtClean="0"/>
              <a:t>1400~1000</a:t>
            </a:r>
            <a:r>
              <a:rPr lang="ko-KR" altLang="en-US" dirty="0" smtClean="0"/>
              <a:t>년 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기마를 가능하게 한 마구가 발명되면서 전장의 중심은 기병으로 변화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199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기원전 </a:t>
            </a:r>
            <a:r>
              <a:rPr lang="en-US" altLang="ko-KR" dirty="0" smtClean="0"/>
              <a:t>2500</a:t>
            </a:r>
            <a:r>
              <a:rPr lang="ko-KR" altLang="en-US" dirty="0" smtClean="0"/>
              <a:t>년 경 </a:t>
            </a:r>
            <a:r>
              <a:rPr lang="ko-KR" altLang="en-US" dirty="0" err="1" smtClean="0"/>
              <a:t>수메르의</a:t>
            </a:r>
            <a:r>
              <a:rPr lang="ko-KR" altLang="en-US" dirty="0" smtClean="0"/>
              <a:t> 전차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C:\Users\Administrator\Desktop\슈메르001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293032"/>
            <a:ext cx="871296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39355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기원전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세기 이집트의 전차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D:\진우의 자료\수업자료(사진,동영상)\My Pictures\기원전 14세기 이집트 전차(리비아인과 싸우는 세티1세)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2032"/>
            <a:ext cx="7446371" cy="479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512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주시대의</a:t>
            </a:r>
            <a:r>
              <a:rPr lang="ko-KR" altLang="en-US" dirty="0" smtClean="0"/>
              <a:t> 전차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D:\진우의 자료\수업자료(사진,동영상)\My Pictures\은주시대의 전차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152864"/>
            <a:ext cx="7344816" cy="473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39883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전차전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D:\진우의 자료\수업자료(사진,동영상)\My Pictures\전차전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40"/>
            <a:ext cx="6999418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6195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은허</a:t>
            </a:r>
            <a:r>
              <a:rPr lang="en-US" altLang="ko-KR" dirty="0" smtClean="0"/>
              <a:t>(</a:t>
            </a:r>
            <a:r>
              <a:rPr lang="ko-KR" altLang="en-US" dirty="0" smtClean="0"/>
              <a:t>殷墟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거마갱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D:\진우의 자료\수업자료(사진,동영상)\안양 은허(07년08월09일)\안양 은허(07년08월09일) 043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420888"/>
            <a:ext cx="6408712" cy="423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84918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진우의 자료\수업자료(사진,동영상)\안양 은허(07년08월09일)\안양 은허(07년08월09일) 047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96652"/>
            <a:ext cx="8280920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267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기원전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세기의 승마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앗시리아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출현</a:t>
            </a:r>
            <a:endParaRPr lang="ko-KR" altLang="en-US" dirty="0"/>
          </a:p>
        </p:txBody>
      </p:sp>
      <p:pic>
        <p:nvPicPr>
          <p:cNvPr id="4" name="Picture 2" descr="D:\진우의 자료\수업자료(사진,동영상)\My Pictures\앗시리아 기마병(기원전 9세기 중엽)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58708"/>
            <a:ext cx="7164796" cy="469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5204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기원전 </a:t>
            </a:r>
            <a:r>
              <a:rPr lang="en-US" altLang="ko-KR" dirty="0" smtClean="0"/>
              <a:t>7</a:t>
            </a:r>
            <a:r>
              <a:rPr lang="ko-KR" altLang="en-US" dirty="0" smtClean="0"/>
              <a:t>세기의 승마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앗시리아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D:\진우의 자료\수업자료(사진,동영상)\My Pictures\앗시리아 기마병(기원전 7세기 중엽)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060848"/>
            <a:ext cx="6804756" cy="467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819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진우의 자료\수업자료(사진,동영상)\선사시대\임신부 도기상(홍산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3544405" cy="4248472"/>
          </a:xfrm>
          <a:prstGeom prst="rect">
            <a:avLst/>
          </a:prstGeom>
          <a:noFill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비너스 상의 발굴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08920"/>
            <a:ext cx="3672408" cy="36724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31640" y="587727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중국 </a:t>
            </a:r>
            <a:r>
              <a:rPr lang="ko-KR" altLang="en-US" dirty="0" err="1" smtClean="0"/>
              <a:t>홍산문화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비너스상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0112" y="220486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울산 </a:t>
            </a:r>
            <a:r>
              <a:rPr lang="ko-KR" altLang="en-US" dirty="0" err="1" smtClean="0"/>
              <a:t>신암리</a:t>
            </a:r>
            <a:r>
              <a:rPr lang="ko-KR" altLang="en-US" dirty="0" smtClean="0"/>
              <a:t> 출토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706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기원전 </a:t>
            </a:r>
            <a:r>
              <a:rPr lang="en-US" altLang="ko-KR" dirty="0" smtClean="0"/>
              <a:t>307</a:t>
            </a:r>
            <a:r>
              <a:rPr lang="ko-KR" altLang="en-US" dirty="0" smtClean="0"/>
              <a:t>년 경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전국시대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趙</a:t>
            </a:r>
            <a:r>
              <a:rPr lang="en-US" altLang="ko-KR" dirty="0" smtClean="0"/>
              <a:t>)</a:t>
            </a:r>
            <a:r>
              <a:rPr lang="ko-KR" altLang="en-US" dirty="0" smtClean="0"/>
              <a:t>나라 </a:t>
            </a:r>
            <a:r>
              <a:rPr lang="ko-KR" altLang="en-US" dirty="0" err="1" smtClean="0"/>
              <a:t>무령왕의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호복기사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胡服騎射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z="2800" dirty="0"/>
              <a:t>선택교배를 통한 </a:t>
            </a:r>
            <a:endParaRPr lang="en-US" altLang="ko-KR" sz="2800" dirty="0" smtClean="0"/>
          </a:p>
          <a:p>
            <a:pPr marL="109728" indent="0">
              <a:buNone/>
            </a:pPr>
            <a:r>
              <a:rPr lang="ko-KR" altLang="en-US" sz="2800" dirty="0" smtClean="0"/>
              <a:t>  품종개량으로</a:t>
            </a:r>
            <a:r>
              <a:rPr lang="en-US" altLang="ko-KR" sz="2800" dirty="0"/>
              <a:t>,</a:t>
            </a:r>
            <a:r>
              <a:rPr lang="ko-KR" altLang="en-US" sz="2800" dirty="0"/>
              <a:t> 말 등의 </a:t>
            </a:r>
            <a:endParaRPr lang="en-US" altLang="ko-KR" sz="2800" dirty="0" smtClean="0"/>
          </a:p>
          <a:p>
            <a:pPr marL="109728" indent="0">
              <a:buNone/>
            </a:pPr>
            <a:r>
              <a:rPr lang="en-US" altLang="ko-KR" sz="2800" b="1" dirty="0"/>
              <a:t>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앞쪽</a:t>
            </a:r>
            <a:r>
              <a:rPr lang="ko-KR" altLang="en-US" sz="2800" dirty="0" smtClean="0"/>
              <a:t>에 </a:t>
            </a:r>
            <a:r>
              <a:rPr lang="ko-KR" altLang="en-US" sz="2800" dirty="0"/>
              <a:t>앉아 </a:t>
            </a:r>
            <a:r>
              <a:rPr lang="ko-KR" altLang="en-US" sz="2800" b="1" dirty="0"/>
              <a:t>제어할 수 </a:t>
            </a:r>
            <a:endParaRPr lang="en-US" altLang="ko-KR" sz="2800" b="1" dirty="0" smtClean="0"/>
          </a:p>
          <a:p>
            <a:pPr marL="109728" indent="0">
              <a:buNone/>
            </a:pPr>
            <a:r>
              <a:rPr lang="en-US" altLang="ko-KR" sz="2800" b="1" dirty="0"/>
              <a:t>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있는 </a:t>
            </a:r>
            <a:r>
              <a:rPr lang="ko-KR" altLang="en-US" sz="2800" b="1" dirty="0"/>
              <a:t>기마가 가능</a:t>
            </a:r>
            <a:r>
              <a:rPr lang="ko-KR" altLang="en-US" sz="2800" dirty="0"/>
              <a:t>해짐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 descr="C:\Documents and Settings\Kim Jin Woo\My Documents\조무령왕 호북기사 복원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780928"/>
            <a:ext cx="2770921" cy="369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516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호전성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불안정성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의존성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개방성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융화성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문화교류의 중개자 역할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유목 기마민족의 특징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37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지석묘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支石墓</a:t>
            </a:r>
            <a:r>
              <a:rPr lang="en-US" altLang="ko-KR" dirty="0" smtClean="0"/>
              <a:t>, Dolmen)</a:t>
            </a:r>
          </a:p>
          <a:p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유라시아 대륙에 동서로 광범위하게 분포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한반도의 거석문화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북방식과</a:t>
            </a:r>
            <a:r>
              <a:rPr lang="ko-KR" altLang="en-US" dirty="0" smtClean="0"/>
              <a:t> 남방식</a:t>
            </a:r>
            <a:r>
              <a:rPr lang="en-US" altLang="ko-KR" dirty="0" smtClean="0"/>
              <a:t>)</a:t>
            </a:r>
          </a:p>
          <a:p>
            <a:pPr marL="109728" indent="0">
              <a:buNone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巨石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000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아일랜드의 </a:t>
            </a:r>
            <a:r>
              <a:rPr lang="ko-KR" altLang="en-US" dirty="0" err="1" smtClean="0"/>
              <a:t>돌멘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巨石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  <p:pic>
        <p:nvPicPr>
          <p:cNvPr id="4" name="Picture 2" descr="C:\Documents and Settings\Kim Jin Woo\My Documents\dolmen111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060847"/>
            <a:ext cx="6984776" cy="4656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5873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프랑스의 </a:t>
            </a:r>
            <a:r>
              <a:rPr lang="ko-KR" altLang="en-US" dirty="0" err="1" smtClean="0"/>
              <a:t>돌멘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巨石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  <p:pic>
        <p:nvPicPr>
          <p:cNvPr id="4" name="Picture 2" descr="C:\Documents and Settings\Kim Jin Woo\My Documents\Dolmen222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88839"/>
            <a:ext cx="7128792" cy="477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735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지석묘의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巨石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  <p:pic>
        <p:nvPicPr>
          <p:cNvPr id="4" name="Picture 2" descr="C:\Documents and Settings\Kim Jin Woo\My Documents\支石墓.gif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32856"/>
            <a:ext cx="6336704" cy="454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177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한반도 및 일본의 </a:t>
            </a:r>
            <a:endParaRPr lang="en-US" altLang="ko-KR" dirty="0"/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고인돌 분포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巨石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문화</a:t>
            </a:r>
            <a:endParaRPr lang="ko-KR" altLang="en-US" dirty="0"/>
          </a:p>
        </p:txBody>
      </p:sp>
      <p:pic>
        <p:nvPicPr>
          <p:cNvPr id="4" name="Picture 2" descr="C:\Documents and Settings\Kim Jin Woo\My Documents\한반도 고인돌 분포지역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6415" y="493914"/>
            <a:ext cx="4608512" cy="634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91481600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3">
  <a:themeElements>
    <a:clrScheme name="Education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646</Words>
  <Application>Microsoft Office PowerPoint</Application>
  <PresentationFormat>화면 슬라이드 쇼(4:3)</PresentationFormat>
  <Paragraphs>135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微軟正黑體</vt:lpstr>
      <vt:lpstr>맑은 고딕</vt:lpstr>
      <vt:lpstr>Arial</vt:lpstr>
      <vt:lpstr>Corbel</vt:lpstr>
      <vt:lpstr>Wingdings</vt:lpstr>
      <vt:lpstr>Wingdings 2</vt:lpstr>
      <vt:lpstr>New_Education03</vt:lpstr>
      <vt:lpstr>제3강 선사시대의 문화교류와 초원의 지배자</vt:lpstr>
      <vt:lpstr>제4강 선사시대의 문화교류와 초원의 지배자</vt:lpstr>
      <vt:lpstr>비너스 상의 발굴</vt:lpstr>
      <vt:lpstr>비너스 상의 발굴</vt:lpstr>
      <vt:lpstr>거석(巨石) 문화</vt:lpstr>
      <vt:lpstr>거석(巨石) 문화</vt:lpstr>
      <vt:lpstr>거석(巨石) 문화</vt:lpstr>
      <vt:lpstr>거석(巨石) 문화</vt:lpstr>
      <vt:lpstr>거석(巨石) 문화</vt:lpstr>
      <vt:lpstr>거석(巨石) 문화</vt:lpstr>
      <vt:lpstr>거석(巨石) 문화</vt:lpstr>
      <vt:lpstr>거석(巨石) 문화</vt:lpstr>
      <vt:lpstr>즐문(櫛文)토기</vt:lpstr>
      <vt:lpstr>즐문(櫛文)토기</vt:lpstr>
      <vt:lpstr>즐문(櫛文) 토기</vt:lpstr>
      <vt:lpstr>채도(彩陶) 문화</vt:lpstr>
      <vt:lpstr>채도(彩陶) 문화</vt:lpstr>
      <vt:lpstr>채도(彩陶) 문화</vt:lpstr>
      <vt:lpstr>초원의 지배자, 유목 기마민족</vt:lpstr>
      <vt:lpstr>초원의 지배자, 유목 기마민족</vt:lpstr>
      <vt:lpstr>유목 기마민족의 출현</vt:lpstr>
      <vt:lpstr>유목 기마민족의 출현 03.17(01)</vt:lpstr>
      <vt:lpstr>유목 기마민족의 출현</vt:lpstr>
      <vt:lpstr>유목 기마민족의 출현</vt:lpstr>
      <vt:lpstr>PowerPoint 프레젠테이션</vt:lpstr>
      <vt:lpstr>PowerPoint 프레젠테이션</vt:lpstr>
      <vt:lpstr>유목 기마민족의 출현</vt:lpstr>
      <vt:lpstr>PowerPoint 프레젠테이션</vt:lpstr>
      <vt:lpstr>유목 기마민족의 출현</vt:lpstr>
      <vt:lpstr>유목 기마민족의 출현</vt:lpstr>
      <vt:lpstr>유목 기마민족의 출현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유목 기마민족의 출현</vt:lpstr>
      <vt:lpstr>PowerPoint 프레젠테이션</vt:lpstr>
      <vt:lpstr>PowerPoint 프레젠테이션</vt:lpstr>
      <vt:lpstr>유목 기마민족의 특징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실크의 전파</dc:title>
  <dc:creator>Registered User</dc:creator>
  <cp:lastModifiedBy>Mingyun Kwon</cp:lastModifiedBy>
  <cp:revision>38</cp:revision>
  <dcterms:created xsi:type="dcterms:W3CDTF">2016-03-08T17:51:38Z</dcterms:created>
  <dcterms:modified xsi:type="dcterms:W3CDTF">2017-09-14T21:27:13Z</dcterms:modified>
</cp:coreProperties>
</file>